
<file path=[Content_Types].xml><?xml version="1.0" encoding="utf-8"?>
<Types xmlns="http://schemas.openxmlformats.org/package/2006/content-types">
  <Override PartName="/ppt/slides/slide18.xml" ContentType="application/vnd.openxmlformats-officedocument.presentationml.slide+xml"/>
  <Override PartName="/ppt/notesSlides/notesSlide4.xml" ContentType="application/vnd.openxmlformats-officedocument.presentationml.notesSlide+xml"/>
  <Override PartName="/ppt/slides/slide9.xml" ContentType="application/vnd.openxmlformats-officedocument.presentationml.slide+xml"/>
  <Override PartName="/ppt/slides/slide14.xml" ContentType="application/vnd.openxmlformats-officedocument.presentationml.slide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s/slide5.xml" ContentType="application/vnd.openxmlformats-officedocument.presentationml.slide+xml"/>
  <Default Extension="rels" ContentType="application/vnd.openxmlformats-package.relationships+xml"/>
  <Default Extension="jpeg" ContentType="image/jpeg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Layouts/slideLayout5.xml" ContentType="application/vnd.openxmlformats-officedocument.presentationml.slideLayout+xml"/>
  <Override PartName="/docProps/app.xml" ContentType="application/vnd.openxmlformats-officedocument.extended-properties+xml"/>
  <Override PartName="/ppt/theme/theme2.xml" ContentType="application/vnd.openxmlformats-officedocument.theme+xml"/>
  <Override PartName="/ppt/slideLayouts/slideLayout1.xml" ContentType="application/vnd.openxmlformats-officedocument.presentationml.slideLayout+xml"/>
  <Override PartName="/ppt/slides/slide22.xml" ContentType="application/vnd.openxmlformats-officedocument.presentationml.slide+xml"/>
  <Default Extension="xml" ContentType="application/xml"/>
  <Override PartName="/ppt/slides/slide19.xml" ContentType="application/vnd.openxmlformats-officedocument.presentationml.slide+xml"/>
  <Override PartName="/ppt/notesSlides/notesSlide5.xml" ContentType="application/vnd.openxmlformats-officedocument.presentationml.notesSlide+xml"/>
  <Override PartName="/ppt/tableStyles.xml" ContentType="application/vnd.openxmlformats-officedocument.presentationml.tableStyles+xml"/>
  <Override PartName="/ppt/slides/slide15.xml" ContentType="application/vnd.openxmlformats-officedocument.presentationml.slide+xml"/>
  <Override PartName="/ppt/notesSlides/notesSlide1.xml" ContentType="application/vnd.openxmlformats-officedocument.presentationml.notesSlide+xml"/>
  <Override PartName="/ppt/slides/slide6.xml" ContentType="application/vnd.openxmlformats-officedocument.presentationml.slide+xml"/>
  <Override PartName="/docProps/core.xml" ContentType="application/vnd.openxmlformats-package.core-properties+xml"/>
  <Override PartName="/ppt/slides/slide11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Default Extension="png" ContentType="image/png"/>
  <Override PartName="/ppt/slideLayouts/slideLayout2.xml" ContentType="application/vnd.openxmlformats-officedocument.presentationml.slideLayout+xml"/>
  <Override PartName="/ppt/slides/slide16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7.xml" ContentType="application/vnd.openxmlformats-officedocument.presentationml.slide+xml"/>
  <Override PartName="/ppt/presentation.xml" ContentType="application/vnd.openxmlformats-officedocument.presentationml.presentation.main+xml"/>
  <Override PartName="/ppt/slides/slide12.xml" ContentType="application/vnd.openxmlformats-officedocument.presentationml.slide+xml"/>
  <Override PartName="/ppt/slideLayouts/slideLayout7.xml" ContentType="application/vnd.openxmlformats-officedocument.presentationml.slideLayout+xml"/>
  <Override PartName="/ppt/slides/slide3.xml" ContentType="application/vnd.openxmlformats-officedocument.presentationml.slide+xml"/>
  <Override PartName="/ppt/slideLayouts/slideLayout3.xml" ContentType="application/vnd.openxmlformats-officedocument.presentationml.slideLayout+xml"/>
  <Override PartName="/ppt/slides/slide20.xml" ContentType="application/vnd.openxmlformats-officedocument.presentationml.slide+xml"/>
  <Override PartName="/ppt/slides/slide17.xml" ContentType="application/vnd.openxmlformats-officedocument.presentationml.slide+xml"/>
  <Override PartName="/ppt/notesSlides/notesSlide3.xml" ContentType="application/vnd.openxmlformats-officedocument.presentationml.notes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slides/slide13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s/slide21.xml" ContentType="application/vnd.openxmlformats-officedocument.presentationml.slide+xml"/>
  <Default Extension="bin" ContentType="application/vnd.openxmlformats-officedocument.presentationml.printerSettings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aveSubsetFonts="1" autoCompressPictures="0">
  <p:sldMasterIdLst>
    <p:sldMasterId id="2147483660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5" r:id="rId6"/>
    <p:sldId id="273" r:id="rId7"/>
    <p:sldId id="274" r:id="rId8"/>
    <p:sldId id="263" r:id="rId9"/>
    <p:sldId id="275" r:id="rId10"/>
    <p:sldId id="276" r:id="rId11"/>
    <p:sldId id="264" r:id="rId12"/>
    <p:sldId id="277" r:id="rId13"/>
    <p:sldId id="278" r:id="rId14"/>
    <p:sldId id="279" r:id="rId15"/>
    <p:sldId id="260" r:id="rId16"/>
    <p:sldId id="262" r:id="rId17"/>
    <p:sldId id="280" r:id="rId18"/>
    <p:sldId id="281" r:id="rId19"/>
    <p:sldId id="282" r:id="rId20"/>
    <p:sldId id="283" r:id="rId21"/>
    <p:sldId id="284" r:id="rId22"/>
    <p:sldId id="261" r:id="rId2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normalViewPr>
    <p:restoredLeft sz="15584" autoAdjust="0"/>
    <p:restoredTop sz="92900" autoAdjust="0"/>
  </p:normalViewPr>
  <p:slideViewPr>
    <p:cSldViewPr snapToGrid="0" snapToObjects="1">
      <p:cViewPr varScale="1">
        <p:scale>
          <a:sx n="132" d="100"/>
          <a:sy n="132" d="100"/>
        </p:scale>
        <p:origin x="-328" y="-1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5896"/>
    </p:cViewPr>
  </p:outlin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notesMaster" Target="notesMasters/notesMaster1.xml"/><Relationship Id="rId25" Type="http://schemas.openxmlformats.org/officeDocument/2006/relationships/printerSettings" Target="printerSettings/printerSettings1.bin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D86129-7C4D-D741-91E0-BACDFE3D0818}" type="datetimeFigureOut">
              <a:rPr lang="en-US" smtClean="0"/>
              <a:pPr/>
              <a:t>12/10/13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928D74-FAAA-6C4F-9270-F9FAF01C803F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Example of the</a:t>
            </a:r>
            <a:r>
              <a:rPr lang="en-US" baseline="0" dirty="0" smtClean="0"/>
              <a:t> busy Fandango home page</a:t>
            </a:r>
          </a:p>
          <a:p>
            <a:r>
              <a:rPr lang="en-US" baseline="0" dirty="0" smtClean="0"/>
              <a:t>The choice to select a particular </a:t>
            </a:r>
            <a:r>
              <a:rPr lang="en-US" baseline="0" dirty="0" err="1" smtClean="0"/>
              <a:t>zipcode</a:t>
            </a:r>
            <a:r>
              <a:rPr lang="en-US" baseline="0" dirty="0" smtClean="0"/>
              <a:t>/theater is very small and at the top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928D74-FAAA-6C4F-9270-F9FAF01C803F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Ease of selecting</a:t>
            </a:r>
            <a:r>
              <a:rPr lang="en-US" baseline="0" dirty="0" smtClean="0"/>
              <a:t> a movie on Fandango, very simple interface</a:t>
            </a:r>
          </a:p>
          <a:p>
            <a:r>
              <a:rPr lang="en-US" baseline="0" dirty="0" smtClean="0"/>
              <a:t>User easily sees the location of the cinema, the available movies, and what times each movie is playing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928D74-FAAA-6C4F-9270-F9FAF01C803F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Simple buying</a:t>
            </a:r>
            <a:r>
              <a:rPr lang="en-US" baseline="0" dirty="0" smtClean="0"/>
              <a:t> process, allows user to select quantity and type of tickets on the same page</a:t>
            </a:r>
          </a:p>
          <a:p>
            <a:r>
              <a:rPr lang="en-US" baseline="0" dirty="0" smtClean="0"/>
              <a:t>Price total is always visible to the user.</a:t>
            </a:r>
          </a:p>
          <a:p>
            <a:r>
              <a:rPr lang="en-US" baseline="0" dirty="0" smtClean="0"/>
              <a:t>Page keeps user aware of what step of the process they are on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928D74-FAAA-6C4F-9270-F9FAF01C803F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Homepage of Helios</a:t>
            </a:r>
          </a:p>
          <a:p>
            <a:r>
              <a:rPr lang="en-US" dirty="0" smtClean="0"/>
              <a:t>Shows</a:t>
            </a:r>
            <a:r>
              <a:rPr lang="en-US" baseline="0" dirty="0" smtClean="0"/>
              <a:t> the showings at one particular cinema, but can be changed at any time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928D74-FAAA-6C4F-9270-F9FAF01C803F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Page for a particular movie</a:t>
            </a:r>
          </a:p>
          <a:p>
            <a:r>
              <a:rPr lang="en-US" dirty="0" smtClean="0"/>
              <a:t>Clearly</a:t>
            </a:r>
            <a:r>
              <a:rPr lang="en-US" baseline="0" dirty="0" smtClean="0"/>
              <a:t> shows all info, trailer, pictures, and </a:t>
            </a:r>
            <a:r>
              <a:rPr lang="en-US" baseline="0" dirty="0" err="1" smtClean="0"/>
              <a:t>showtimes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928D74-FAAA-6C4F-9270-F9FAF01C803F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64028-FA0B-334E-8A6D-24C4C05ADB46}" type="datetimeFigureOut">
              <a:rPr lang="en-US" smtClean="0"/>
              <a:pPr/>
              <a:t>12/10/13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541C1-45EF-8640-BE86-C2155E02399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64028-FA0B-334E-8A6D-24C4C05ADB46}" type="datetimeFigureOut">
              <a:rPr lang="en-US" smtClean="0"/>
              <a:pPr/>
              <a:t>12/10/13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541C1-45EF-8640-BE86-C2155E02399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64028-FA0B-334E-8A6D-24C4C05ADB46}" type="datetimeFigureOut">
              <a:rPr lang="en-US" smtClean="0"/>
              <a:pPr/>
              <a:t>12/10/13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541C1-45EF-8640-BE86-C2155E02399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64028-FA0B-334E-8A6D-24C4C05ADB46}" type="datetimeFigureOut">
              <a:rPr lang="en-US" smtClean="0"/>
              <a:pPr/>
              <a:t>12/10/13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541C1-45EF-8640-BE86-C2155E02399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64028-FA0B-334E-8A6D-24C4C05ADB46}" type="datetimeFigureOut">
              <a:rPr lang="en-US" smtClean="0"/>
              <a:pPr/>
              <a:t>12/10/13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541C1-45EF-8640-BE86-C2155E02399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64028-FA0B-334E-8A6D-24C4C05ADB46}" type="datetimeFigureOut">
              <a:rPr lang="en-US" smtClean="0"/>
              <a:pPr/>
              <a:t>12/10/13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541C1-45EF-8640-BE86-C2155E02399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64028-FA0B-334E-8A6D-24C4C05ADB46}" type="datetimeFigureOut">
              <a:rPr lang="en-US" smtClean="0"/>
              <a:pPr/>
              <a:t>12/10/13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541C1-45EF-8640-BE86-C2155E02399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64028-FA0B-334E-8A6D-24C4C05ADB46}" type="datetimeFigureOut">
              <a:rPr lang="en-US" smtClean="0"/>
              <a:pPr/>
              <a:t>12/10/13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541C1-45EF-8640-BE86-C2155E02399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64028-FA0B-334E-8A6D-24C4C05ADB46}" type="datetimeFigureOut">
              <a:rPr lang="en-US" smtClean="0"/>
              <a:pPr/>
              <a:t>12/10/13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541C1-45EF-8640-BE86-C2155E02399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64028-FA0B-334E-8A6D-24C4C05ADB46}" type="datetimeFigureOut">
              <a:rPr lang="en-US" smtClean="0"/>
              <a:pPr/>
              <a:t>12/10/13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541C1-45EF-8640-BE86-C2155E02399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64028-FA0B-334E-8A6D-24C4C05ADB46}" type="datetimeFigureOut">
              <a:rPr lang="en-US" smtClean="0"/>
              <a:pPr/>
              <a:t>12/10/13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fld id="{890541C1-45EF-8640-BE86-C2155E02399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11A64028-FA0B-334E-8A6D-24C4C05ADB46}" type="datetimeFigureOut">
              <a:rPr lang="en-US" smtClean="0"/>
              <a:pPr/>
              <a:t>12/10/13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890541C1-45EF-8640-BE86-C2155E02399B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Presentation of the </a:t>
            </a:r>
            <a:br>
              <a:rPr lang="en-US" dirty="0" smtClean="0"/>
            </a:br>
            <a:r>
              <a:rPr lang="en-US" dirty="0" smtClean="0"/>
              <a:t>Case Study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54699"/>
            <a:ext cx="8229600" cy="1143000"/>
          </a:xfrm>
        </p:spPr>
        <p:txBody>
          <a:bodyPr/>
          <a:lstStyle/>
          <a:p>
            <a:r>
              <a:rPr lang="en-US" dirty="0" smtClean="0"/>
              <a:t>Easy Page with Movie Info</a:t>
            </a:r>
            <a:endParaRPr lang="en-US" dirty="0"/>
          </a:p>
        </p:txBody>
      </p:sp>
      <p:pic>
        <p:nvPicPr>
          <p:cNvPr id="4" name="Obraz 7"/>
          <p:cNvPicPr/>
          <p:nvPr/>
        </p:nvPicPr>
        <p:blipFill>
          <a:blip r:embed="rId3">
            <a:extLst>
              <a:ext uri="{28A0092B-C50C-407E-A947-70E740481C1C}">
                <a14:useLocalDpi xmlns:lc="http://schemas.openxmlformats.org/drawingml/2006/lockedCanvas" xmlns:a14="http://schemas.microsoft.com/office/drawing/2010/main" xmlns:pic="http://schemas.openxmlformats.org/drawingml/2006/picture" xmlns:a="http://schemas.openxmlformats.org/drawingml/2006/main" xmlns:wps="http://schemas.microsoft.com/office/word/2010/wordprocessingShape" xmlns:wne="http://schemas.microsoft.com/office/word/2006/wordml" xmlns:wpi="http://schemas.microsoft.com/office/word/2010/wordprocessingInk" xmlns:wpg="http://schemas.microsoft.com/office/word/2010/wordprocessingGroup" xmlns:w15="http://schemas.microsoft.com/office/word/2012/wordml" xmlns:w14="http://schemas.microsoft.com/office/word/2010/wordml" xmlns:w="http://schemas.openxmlformats.org/wordprocessingml/2006/main" xmlns:w10="urn:schemas-microsoft-com:office:word" xmlns:wp="http://schemas.openxmlformats.org/drawingml/2006/wordprocessingDrawing" xmlns:wp14="http://schemas.microsoft.com/office/word/2010/wordprocessingDrawing" xmlns:v="urn:schemas-microsoft-com:vml" xmlns:m="http://schemas.openxmlformats.org/officeDocument/2006/math" xmlns:r="http://schemas.openxmlformats.org/officeDocument/2006/relationships" xmlns:o="urn:schemas-microsoft-com:office:office" xmlns:mc="http://schemas.openxmlformats.org/markup-compatibility/2006" xmlns:wpc="http://schemas.microsoft.com/office/word/2010/wordprocessingCanvas" xmlns="" xmlns:p="http://schemas.openxmlformats.org/presentationml/2006/main" xmlns:mv="urn:schemas-microsoft-com:mac:vml" val="0"/>
              </a:ext>
            </a:extLst>
          </a:blip>
          <a:stretch>
            <a:fillRect/>
          </a:stretch>
        </p:blipFill>
        <p:spPr>
          <a:xfrm>
            <a:off x="697883" y="1497698"/>
            <a:ext cx="7997067" cy="503563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1748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>Similar Web User Interfaces</a:t>
            </a:r>
            <a:br>
              <a:rPr lang="en-US" b="1" dirty="0" smtClean="0"/>
            </a:br>
            <a:r>
              <a:rPr lang="en-US" dirty="0" smtClean="0"/>
              <a:t>Cinema-</a:t>
            </a:r>
            <a:r>
              <a:rPr lang="en-US" dirty="0" err="1" smtClean="0"/>
              <a:t>city.PL</a:t>
            </a:r>
            <a:r>
              <a:rPr lang="en-US" b="1" dirty="0" smtClean="0"/>
              <a:t/>
            </a:r>
            <a:br>
              <a:rPr lang="en-US" b="1" dirty="0" smtClean="0"/>
            </a:b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468880"/>
            <a:ext cx="8229600" cy="4389120"/>
          </a:xfrm>
        </p:spPr>
        <p:txBody>
          <a:bodyPr>
            <a:normAutofit/>
          </a:bodyPr>
          <a:lstStyle/>
          <a:p>
            <a:r>
              <a:rPr lang="en-US" dirty="0" smtClean="0"/>
              <a:t>Good Practices</a:t>
            </a:r>
          </a:p>
          <a:p>
            <a:pPr lvl="1"/>
            <a:r>
              <a:rPr lang="en-US" dirty="0" smtClean="0"/>
              <a:t>User can watch trailer of movie and see pictures</a:t>
            </a:r>
          </a:p>
          <a:p>
            <a:pPr lvl="1"/>
            <a:r>
              <a:rPr lang="en-US" dirty="0" smtClean="0"/>
              <a:t>Map of cinema room is easily available</a:t>
            </a:r>
          </a:p>
          <a:p>
            <a:pPr lvl="1"/>
            <a:r>
              <a:rPr lang="en-US" dirty="0" smtClean="0"/>
              <a:t>Process of buying tickets is very linear, hard to get lost</a:t>
            </a:r>
          </a:p>
          <a:p>
            <a:r>
              <a:rPr lang="en-US" dirty="0" smtClean="0"/>
              <a:t>Bad Practices</a:t>
            </a:r>
          </a:p>
          <a:p>
            <a:pPr lvl="1"/>
            <a:r>
              <a:rPr lang="en-US" dirty="0" smtClean="0"/>
              <a:t>Buying tickets can be confusing if the user is not familiar with the page.  (User must know to click on name of movie or time of show)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80561"/>
            <a:ext cx="8229600" cy="1143000"/>
          </a:xfrm>
        </p:spPr>
        <p:txBody>
          <a:bodyPr/>
          <a:lstStyle/>
          <a:p>
            <a:r>
              <a:rPr lang="en-US" dirty="0" smtClean="0"/>
              <a:t>Useful Search Tips</a:t>
            </a:r>
            <a:endParaRPr lang="en-US" dirty="0"/>
          </a:p>
        </p:txBody>
      </p:sp>
      <p:pic>
        <p:nvPicPr>
          <p:cNvPr id="4" name="Obraz 2" descr="D:\Dokumenty\Dropbox\Zrzuty ekranu\Zrzut ekranu 2013-11-19 10.34.52.png"/>
          <p:cNvPicPr/>
          <p:nvPr/>
        </p:nvPicPr>
        <p:blipFill rotWithShape="1">
          <a:blip r:embed="rId2">
            <a:extLst>
              <a:ext uri="{28A0092B-C50C-407E-A947-70E740481C1C}">
                <a14:useLocalDpi xmlns:lc="http://schemas.openxmlformats.org/drawingml/2006/lockedCanvas" xmlns:a14="http://schemas.microsoft.com/office/drawing/2010/main" xmlns:pic="http://schemas.openxmlformats.org/drawingml/2006/picture" xmlns:a="http://schemas.openxmlformats.org/drawingml/2006/main" xmlns:wps="http://schemas.microsoft.com/office/word/2010/wordprocessingShape" xmlns:wne="http://schemas.microsoft.com/office/word/2006/wordml" xmlns:wpi="http://schemas.microsoft.com/office/word/2010/wordprocessingInk" xmlns:wpg="http://schemas.microsoft.com/office/word/2010/wordprocessingGroup" xmlns:w15="http://schemas.microsoft.com/office/word/2012/wordml" xmlns:w14="http://schemas.microsoft.com/office/word/2010/wordml" xmlns:w="http://schemas.openxmlformats.org/wordprocessingml/2006/main" xmlns:w10="urn:schemas-microsoft-com:office:word" xmlns:wp="http://schemas.openxmlformats.org/drawingml/2006/wordprocessingDrawing" xmlns:wp14="http://schemas.microsoft.com/office/word/2010/wordprocessingDrawing" xmlns:v="urn:schemas-microsoft-com:vml" xmlns:m="http://schemas.openxmlformats.org/officeDocument/2006/math" xmlns:r="http://schemas.openxmlformats.org/officeDocument/2006/relationships" xmlns:o="urn:schemas-microsoft-com:office:office" xmlns:mc="http://schemas.openxmlformats.org/markup-compatibility/2006" xmlns:wpc="http://schemas.microsoft.com/office/word/2010/wordprocessingCanvas" xmlns="" xmlns:p="http://schemas.openxmlformats.org/presentationml/2006/main" xmlns:mv="urn:schemas-microsoft-com:mac:vml" val="0"/>
              </a:ext>
            </a:extLst>
          </a:blip>
          <a:srcRect t="10851" r="50650" b="6166"/>
          <a:stretch/>
        </p:blipFill>
        <p:spPr bwMode="auto">
          <a:xfrm>
            <a:off x="1887720" y="1623561"/>
            <a:ext cx="7116130" cy="523443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lc="http://schemas.openxmlformats.org/drawingml/2006/lockedCanvas" xmlns:a14="http://schemas.microsoft.com/office/drawing/2010/main" xmlns:pic="http://schemas.openxmlformats.org/drawingml/2006/picture" xmlns:a="http://schemas.openxmlformats.org/drawingml/2006/main" xmlns:wps="http://schemas.microsoft.com/office/word/2010/wordprocessingShape" xmlns:wne="http://schemas.microsoft.com/office/word/2006/wordml" xmlns:wpi="http://schemas.microsoft.com/office/word/2010/wordprocessingInk" xmlns:wpg="http://schemas.microsoft.com/office/word/2010/wordprocessingGroup" xmlns:w15="http://schemas.microsoft.com/office/word/2012/wordml" xmlns:w14="http://schemas.microsoft.com/office/word/2010/wordml" xmlns:w="http://schemas.openxmlformats.org/wordprocessingml/2006/main" xmlns:w10="urn:schemas-microsoft-com:office:word" xmlns:wp="http://schemas.openxmlformats.org/drawingml/2006/wordprocessingDrawing" xmlns:wp14="http://schemas.microsoft.com/office/word/2010/wordprocessingDrawing" xmlns:v="urn:schemas-microsoft-com:vml" xmlns:m="http://schemas.openxmlformats.org/officeDocument/2006/math" xmlns:r="http://schemas.openxmlformats.org/officeDocument/2006/relationships" xmlns:o="urn:schemas-microsoft-com:office:office" xmlns:mc="http://schemas.openxmlformats.org/markup-compatibility/2006" xmlns:wpc="http://schemas.microsoft.com/office/word/2010/wordprocessingCanvas" xmlns="" xmlns:p="http://schemas.openxmlformats.org/presentationml/2006/main" xmlns:mv="urn:schemas-microsoft-com:mac:vml"/>
            </a:ext>
          </a:extLst>
        </p:spPr>
      </p:pic>
      <p:sp>
        <p:nvSpPr>
          <p:cNvPr id="5" name="Frame 4"/>
          <p:cNvSpPr/>
          <p:nvPr/>
        </p:nvSpPr>
        <p:spPr>
          <a:xfrm>
            <a:off x="1887720" y="1990894"/>
            <a:ext cx="5445786" cy="1922242"/>
          </a:xfrm>
          <a:prstGeom prst="frame">
            <a:avLst>
              <a:gd name="adj1" fmla="val 6548"/>
            </a:avLst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Right Arrow 5"/>
          <p:cNvSpPr/>
          <p:nvPr/>
        </p:nvSpPr>
        <p:spPr>
          <a:xfrm>
            <a:off x="286018" y="2585874"/>
            <a:ext cx="1384328" cy="617863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00467"/>
            <a:ext cx="8229600" cy="1143000"/>
          </a:xfrm>
        </p:spPr>
        <p:txBody>
          <a:bodyPr/>
          <a:lstStyle/>
          <a:p>
            <a:r>
              <a:rPr lang="en-US" dirty="0" smtClean="0"/>
              <a:t>Button Obscured by Trailer</a:t>
            </a:r>
            <a:endParaRPr lang="en-US" dirty="0"/>
          </a:p>
        </p:txBody>
      </p:sp>
      <p:pic>
        <p:nvPicPr>
          <p:cNvPr id="4" name="Obraz 4"/>
          <p:cNvPicPr/>
          <p:nvPr/>
        </p:nvPicPr>
        <p:blipFill>
          <a:blip r:embed="rId2">
            <a:extLst>
              <a:ext uri="{28A0092B-C50C-407E-A947-70E740481C1C}">
                <a14:useLocalDpi xmlns:lc="http://schemas.openxmlformats.org/drawingml/2006/lockedCanvas" xmlns:a14="http://schemas.microsoft.com/office/drawing/2010/main" xmlns:pic="http://schemas.openxmlformats.org/drawingml/2006/picture" xmlns:a="http://schemas.openxmlformats.org/drawingml/2006/main" xmlns:wps="http://schemas.microsoft.com/office/word/2010/wordprocessingShape" xmlns:wne="http://schemas.microsoft.com/office/word/2006/wordml" xmlns:wpi="http://schemas.microsoft.com/office/word/2010/wordprocessingInk" xmlns:wpg="http://schemas.microsoft.com/office/word/2010/wordprocessingGroup" xmlns:w15="http://schemas.microsoft.com/office/word/2012/wordml" xmlns:w14="http://schemas.microsoft.com/office/word/2010/wordml" xmlns:w="http://schemas.openxmlformats.org/wordprocessingml/2006/main" xmlns:w10="urn:schemas-microsoft-com:office:word" xmlns:wp="http://schemas.openxmlformats.org/drawingml/2006/wordprocessingDrawing" xmlns:wp14="http://schemas.microsoft.com/office/word/2010/wordprocessingDrawing" xmlns:v="urn:schemas-microsoft-com:vml" xmlns:m="http://schemas.openxmlformats.org/officeDocument/2006/math" xmlns:r="http://schemas.openxmlformats.org/officeDocument/2006/relationships" xmlns:o="urn:schemas-microsoft-com:office:office" xmlns:mc="http://schemas.openxmlformats.org/markup-compatibility/2006" xmlns:wpc="http://schemas.microsoft.com/office/word/2010/wordprocessingCanvas" xmlns="" xmlns:p="http://schemas.openxmlformats.org/presentationml/2006/main" xmlns:mv="urn:schemas-microsoft-com:mac:vml" val="0"/>
              </a:ext>
            </a:extLst>
          </a:blip>
          <a:stretch>
            <a:fillRect/>
          </a:stretch>
        </p:blipFill>
        <p:spPr>
          <a:xfrm>
            <a:off x="899775" y="1543467"/>
            <a:ext cx="7062970" cy="5251958"/>
          </a:xfrm>
          <a:prstGeom prst="rect">
            <a:avLst/>
          </a:prstGeom>
        </p:spPr>
      </p:pic>
      <p:sp>
        <p:nvSpPr>
          <p:cNvPr id="5" name="Frame 4"/>
          <p:cNvSpPr/>
          <p:nvPr/>
        </p:nvSpPr>
        <p:spPr>
          <a:xfrm>
            <a:off x="899775" y="1543467"/>
            <a:ext cx="1148115" cy="507853"/>
          </a:xfrm>
          <a:prstGeom prst="frame">
            <a:avLst>
              <a:gd name="adj1" fmla="val 17006"/>
            </a:avLst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Up Arrow 5"/>
          <p:cNvSpPr/>
          <p:nvPr/>
        </p:nvSpPr>
        <p:spPr>
          <a:xfrm>
            <a:off x="1315684" y="2200065"/>
            <a:ext cx="388984" cy="1132750"/>
          </a:xfrm>
          <a:prstGeom prst="up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50614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Unclear that user can buy tickets on this page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4" name="Obraz 3"/>
          <p:cNvPicPr/>
          <p:nvPr/>
        </p:nvPicPr>
        <p:blipFill>
          <a:blip r:embed="rId2">
            <a:extLst>
              <a:ext uri="{28A0092B-C50C-407E-A947-70E740481C1C}">
                <a14:useLocalDpi xmlns:lc="http://schemas.openxmlformats.org/drawingml/2006/lockedCanvas" xmlns:a14="http://schemas.microsoft.com/office/drawing/2010/main" xmlns:pic="http://schemas.openxmlformats.org/drawingml/2006/picture" xmlns:a="http://schemas.openxmlformats.org/drawingml/2006/main" xmlns:wps="http://schemas.microsoft.com/office/word/2010/wordprocessingShape" xmlns:wne="http://schemas.microsoft.com/office/word/2006/wordml" xmlns:wpi="http://schemas.microsoft.com/office/word/2010/wordprocessingInk" xmlns:wpg="http://schemas.microsoft.com/office/word/2010/wordprocessingGroup" xmlns:w15="http://schemas.microsoft.com/office/word/2012/wordml" xmlns:w14="http://schemas.microsoft.com/office/word/2010/wordml" xmlns:w="http://schemas.openxmlformats.org/wordprocessingml/2006/main" xmlns:w10="urn:schemas-microsoft-com:office:word" xmlns:wp="http://schemas.openxmlformats.org/drawingml/2006/wordprocessingDrawing" xmlns:wp14="http://schemas.microsoft.com/office/word/2010/wordprocessingDrawing" xmlns:v="urn:schemas-microsoft-com:vml" xmlns:m="http://schemas.openxmlformats.org/officeDocument/2006/math" xmlns:r="http://schemas.openxmlformats.org/officeDocument/2006/relationships" xmlns:o="urn:schemas-microsoft-com:office:office" xmlns:mc="http://schemas.openxmlformats.org/markup-compatibility/2006" xmlns:wpc="http://schemas.microsoft.com/office/word/2010/wordprocessingCanvas" xmlns="" xmlns:p="http://schemas.openxmlformats.org/presentationml/2006/main" xmlns:mv="urn:schemas-microsoft-com:mac:vml" val="0"/>
              </a:ext>
            </a:extLst>
          </a:blip>
          <a:stretch>
            <a:fillRect/>
          </a:stretch>
        </p:blipFill>
        <p:spPr>
          <a:xfrm>
            <a:off x="594918" y="2208290"/>
            <a:ext cx="7665286" cy="4649710"/>
          </a:xfrm>
          <a:prstGeom prst="rect">
            <a:avLst/>
          </a:prstGeom>
        </p:spPr>
      </p:pic>
      <p:sp>
        <p:nvSpPr>
          <p:cNvPr id="5" name="Frame 4"/>
          <p:cNvSpPr/>
          <p:nvPr/>
        </p:nvSpPr>
        <p:spPr>
          <a:xfrm>
            <a:off x="926699" y="5240398"/>
            <a:ext cx="6967402" cy="686516"/>
          </a:xfrm>
          <a:prstGeom prst="frame">
            <a:avLst>
              <a:gd name="adj1" fmla="val 18750"/>
            </a:avLst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Up Arrow 5"/>
          <p:cNvSpPr/>
          <p:nvPr/>
        </p:nvSpPr>
        <p:spPr>
          <a:xfrm>
            <a:off x="4439002" y="5904030"/>
            <a:ext cx="457629" cy="892470"/>
          </a:xfrm>
          <a:prstGeom prst="up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Low-Level Prototypes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Screenshots of Our Interface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Homep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70164"/>
            <a:ext cx="9144000" cy="531767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ovie P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5956"/>
            <a:ext cx="9144000" cy="662608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omments Secti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51114"/>
            <a:ext cx="9144000" cy="475577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Main Objectives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Design and develop a user interface to enable a user to buy tickets to the cinema</a:t>
            </a:r>
          </a:p>
          <a:p>
            <a:r>
              <a:rPr lang="en-US" dirty="0" smtClean="0"/>
              <a:t>User is able to read comments and reviews about films, as well as post their own</a:t>
            </a:r>
          </a:p>
          <a:p>
            <a:r>
              <a:rPr lang="en-US" dirty="0" smtClean="0"/>
              <a:t>User can look up movies at a certain cinema and vice versa</a:t>
            </a:r>
          </a:p>
          <a:p>
            <a:r>
              <a:rPr lang="en-US" dirty="0" smtClean="0"/>
              <a:t>User can look up info on movies (cinemas, director, plot, cast, photos, and trailers)</a:t>
            </a:r>
          </a:p>
          <a:p>
            <a:r>
              <a:rPr lang="en-US" dirty="0" smtClean="0"/>
              <a:t>User can look up maps of the locations of the cinemas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Map page.png"/>
          <p:cNvPicPr>
            <a:picLocks noGrp="1" noChangeAspect="1"/>
          </p:cNvPicPr>
          <p:nvPr>
            <p:ph idx="1"/>
          </p:nvPr>
        </p:nvPicPr>
        <p:blipFill>
          <a:blip r:embed="rId2"/>
          <a:srcRect l="-4460" r="-4460"/>
          <a:stretch>
            <a:fillRect/>
          </a:stretch>
        </p:blipFill>
        <p:spPr>
          <a:xfrm>
            <a:off x="-379459" y="892036"/>
            <a:ext cx="9838029" cy="5246949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ovie Theate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166" y="0"/>
            <a:ext cx="6849667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Web Design Patterns Used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Profile of Target Audience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English speakers that are looking for movies in Madrid</a:t>
            </a:r>
          </a:p>
          <a:p>
            <a:r>
              <a:rPr lang="en-US" dirty="0" smtClean="0"/>
              <a:t>Add age profile for </a:t>
            </a:r>
            <a:r>
              <a:rPr lang="en-US" smtClean="0"/>
              <a:t>the movies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5384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Similar Web User Interface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Fandango.com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196848"/>
            <a:ext cx="8229600" cy="4389120"/>
          </a:xfrm>
        </p:spPr>
        <p:txBody>
          <a:bodyPr>
            <a:normAutofit/>
          </a:bodyPr>
          <a:lstStyle/>
          <a:p>
            <a:r>
              <a:rPr lang="en-US" dirty="0" smtClean="0"/>
              <a:t>Good Practices</a:t>
            </a:r>
          </a:p>
          <a:p>
            <a:pPr lvl="1"/>
            <a:r>
              <a:rPr lang="en-US" dirty="0" smtClean="0"/>
              <a:t>Provides many pathways to purchasing tickets</a:t>
            </a:r>
          </a:p>
          <a:p>
            <a:pPr lvl="1"/>
            <a:r>
              <a:rPr lang="en-US" dirty="0" smtClean="0"/>
              <a:t>User can purchase tickets for a movie from any page related to that movie</a:t>
            </a:r>
          </a:p>
          <a:p>
            <a:r>
              <a:rPr lang="en-US" dirty="0" smtClean="0"/>
              <a:t>Bad Practices</a:t>
            </a:r>
          </a:p>
          <a:p>
            <a:pPr lvl="1"/>
            <a:r>
              <a:rPr lang="en-US" dirty="0" smtClean="0"/>
              <a:t>Home page is too busy and overwhelming</a:t>
            </a:r>
          </a:p>
          <a:p>
            <a:pPr lvl="1"/>
            <a:r>
              <a:rPr lang="en-US" dirty="0" smtClean="0"/>
              <a:t>Option to view nearby theaters and movies they play is confusing</a:t>
            </a:r>
          </a:p>
          <a:p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acintosh HD:Users:Parker:Desktop:Screen Shot 2013-11-21 at 12.38.52 PM.png"/>
          <p:cNvPicPr/>
          <p:nvPr/>
        </p:nvPicPr>
        <p:blipFill>
          <a:blip r:embed="rId3">
            <a:extLst>
              <a:ext uri="{28A0092B-C50C-407E-A947-70E740481C1C}">
                <a14:useLocalDpi xmlns:lc="http://schemas.openxmlformats.org/drawingml/2006/lockedCanvas" xmlns:a14="http://schemas.microsoft.com/office/drawing/2010/main" xmlns:pic="http://schemas.openxmlformats.org/drawingml/2006/picture" xmlns:a="http://schemas.openxmlformats.org/drawingml/2006/main" xmlns:wps="http://schemas.microsoft.com/office/word/2010/wordprocessingShape" xmlns:wne="http://schemas.microsoft.com/office/word/2006/wordml" xmlns:wpi="http://schemas.microsoft.com/office/word/2010/wordprocessingInk" xmlns:wpg="http://schemas.microsoft.com/office/word/2010/wordprocessingGroup" xmlns:w14="http://schemas.microsoft.com/office/word/2010/wordml" xmlns:w="http://schemas.openxmlformats.org/wordprocessingml/2006/main" xmlns:w10="urn:schemas-microsoft-com:office:word" xmlns:wp="http://schemas.openxmlformats.org/drawingml/2006/wordprocessingDrawing" xmlns:wp14="http://schemas.microsoft.com/office/word/2010/wordprocessingDrawing" xmlns:v="urn:schemas-microsoft-com:vml" xmlns:m="http://schemas.openxmlformats.org/officeDocument/2006/math" xmlns:r="http://schemas.openxmlformats.org/officeDocument/2006/relationships" xmlns:o="urn:schemas-microsoft-com:office:office" xmlns:mv="urn:schemas-microsoft-com:mac:vml" xmlns:mc="http://schemas.openxmlformats.org/markup-compatibility/2006" xmlns:mo="http://schemas.microsoft.com/office/mac/office/2008/main" xmlns:wpc="http://schemas.microsoft.com/office/word/2010/wordprocessingCanvas" xmlns="" xmlns:p="http://schemas.openxmlformats.org/presentationml/2006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0"/>
            <a:ext cx="4623769" cy="3444018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Macintosh HD:Users:Parker:Desktop:Screen Shot 2013-11-21 at 1.43.27 PM.png"/>
          <p:cNvPicPr/>
          <p:nvPr/>
        </p:nvPicPr>
        <p:blipFill>
          <a:blip r:embed="rId4">
            <a:extLst>
              <a:ext uri="{28A0092B-C50C-407E-A947-70E740481C1C}">
                <a14:useLocalDpi xmlns:lc="http://schemas.openxmlformats.org/drawingml/2006/lockedCanvas" xmlns:a14="http://schemas.microsoft.com/office/drawing/2010/main" xmlns:pic="http://schemas.openxmlformats.org/drawingml/2006/picture" xmlns:a="http://schemas.openxmlformats.org/drawingml/2006/main" xmlns:wps="http://schemas.microsoft.com/office/word/2010/wordprocessingShape" xmlns:wne="http://schemas.microsoft.com/office/word/2006/wordml" xmlns:wpi="http://schemas.microsoft.com/office/word/2010/wordprocessingInk" xmlns:wpg="http://schemas.microsoft.com/office/word/2010/wordprocessingGroup" xmlns:w14="http://schemas.microsoft.com/office/word/2010/wordml" xmlns:w="http://schemas.openxmlformats.org/wordprocessingml/2006/main" xmlns:w10="urn:schemas-microsoft-com:office:word" xmlns:wp="http://schemas.openxmlformats.org/drawingml/2006/wordprocessingDrawing" xmlns:wp14="http://schemas.microsoft.com/office/word/2010/wordprocessingDrawing" xmlns:v="urn:schemas-microsoft-com:vml" xmlns:m="http://schemas.openxmlformats.org/officeDocument/2006/math" xmlns:r="http://schemas.openxmlformats.org/officeDocument/2006/relationships" xmlns:o="urn:schemas-microsoft-com:office:office" xmlns:mv="urn:schemas-microsoft-com:mac:vml" xmlns:mc="http://schemas.openxmlformats.org/markup-compatibility/2006" xmlns:mo="http://schemas.microsoft.com/office/mac/office/2008/main" xmlns:wpc="http://schemas.microsoft.com/office/word/2010/wordprocessingCanvas" xmlns="" xmlns:p="http://schemas.openxmlformats.org/presentationml/2006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3431646"/>
            <a:ext cx="4000500" cy="34263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34793"/>
            <a:ext cx="8229600" cy="1143000"/>
          </a:xfrm>
        </p:spPr>
        <p:txBody>
          <a:bodyPr/>
          <a:lstStyle/>
          <a:p>
            <a:r>
              <a:rPr lang="en-US" dirty="0" smtClean="0"/>
              <a:t>Easy to Use page to see movies</a:t>
            </a:r>
            <a:endParaRPr lang="en-US" dirty="0"/>
          </a:p>
        </p:txBody>
      </p:sp>
      <p:pic>
        <p:nvPicPr>
          <p:cNvPr id="4" name="Picture 3" descr="Macintosh HD:Users:Parker:Desktop:Screen Shot 2013-11-21 at 12.39.35 PM.png"/>
          <p:cNvPicPr/>
          <p:nvPr/>
        </p:nvPicPr>
        <p:blipFill>
          <a:blip r:embed="rId3">
            <a:extLst>
              <a:ext uri="{28A0092B-C50C-407E-A947-70E740481C1C}">
                <a14:useLocalDpi xmlns:lc="http://schemas.openxmlformats.org/drawingml/2006/lockedCanvas" xmlns:a14="http://schemas.microsoft.com/office/drawing/2010/main" xmlns:pic="http://schemas.openxmlformats.org/drawingml/2006/picture" xmlns:a="http://schemas.openxmlformats.org/drawingml/2006/main" xmlns:wps="http://schemas.microsoft.com/office/word/2010/wordprocessingShape" xmlns:wne="http://schemas.microsoft.com/office/word/2006/wordml" xmlns:wpi="http://schemas.microsoft.com/office/word/2010/wordprocessingInk" xmlns:wpg="http://schemas.microsoft.com/office/word/2010/wordprocessingGroup" xmlns:w14="http://schemas.microsoft.com/office/word/2010/wordml" xmlns:w="http://schemas.openxmlformats.org/wordprocessingml/2006/main" xmlns:w10="urn:schemas-microsoft-com:office:word" xmlns:wp="http://schemas.openxmlformats.org/drawingml/2006/wordprocessingDrawing" xmlns:wp14="http://schemas.microsoft.com/office/word/2010/wordprocessingDrawing" xmlns:v="urn:schemas-microsoft-com:vml" xmlns:m="http://schemas.openxmlformats.org/officeDocument/2006/math" xmlns:r="http://schemas.openxmlformats.org/officeDocument/2006/relationships" xmlns:o="urn:schemas-microsoft-com:office:office" xmlns:mv="urn:schemas-microsoft-com:mac:vml" xmlns:mc="http://schemas.openxmlformats.org/markup-compatibility/2006" xmlns:mo="http://schemas.microsoft.com/office/mac/office/2008/main" xmlns:wpc="http://schemas.microsoft.com/office/word/2010/wordprocessingCanvas" xmlns="" xmlns:p="http://schemas.openxmlformats.org/presentationml/2006/main" val="0"/>
              </a:ext>
            </a:extLst>
          </a:blip>
          <a:srcRect/>
          <a:stretch>
            <a:fillRect/>
          </a:stretch>
        </p:blipFill>
        <p:spPr bwMode="auto">
          <a:xfrm>
            <a:off x="1716109" y="1847088"/>
            <a:ext cx="6120788" cy="45603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28433"/>
            <a:ext cx="8229600" cy="1143000"/>
          </a:xfrm>
        </p:spPr>
        <p:txBody>
          <a:bodyPr/>
          <a:lstStyle/>
          <a:p>
            <a:r>
              <a:rPr lang="en-US" dirty="0" smtClean="0"/>
              <a:t>Simple Buying Process</a:t>
            </a:r>
            <a:endParaRPr lang="en-US" dirty="0"/>
          </a:p>
        </p:txBody>
      </p:sp>
      <p:pic>
        <p:nvPicPr>
          <p:cNvPr id="4" name="Picture 3" descr="Macintosh HD:Users:Parker:Desktop:Screen Shot 2013-11-21 at 12.40.06 PM.png"/>
          <p:cNvPicPr/>
          <p:nvPr/>
        </p:nvPicPr>
        <p:blipFill>
          <a:blip r:embed="rId3">
            <a:extLst>
              <a:ext uri="{28A0092B-C50C-407E-A947-70E740481C1C}">
                <a14:useLocalDpi xmlns:lc="http://schemas.openxmlformats.org/drawingml/2006/lockedCanvas" xmlns:a14="http://schemas.microsoft.com/office/drawing/2010/main" xmlns:pic="http://schemas.openxmlformats.org/drawingml/2006/picture" xmlns:a="http://schemas.openxmlformats.org/drawingml/2006/main" xmlns:wps="http://schemas.microsoft.com/office/word/2010/wordprocessingShape" xmlns:wne="http://schemas.microsoft.com/office/word/2006/wordml" xmlns:wpi="http://schemas.microsoft.com/office/word/2010/wordprocessingInk" xmlns:wpg="http://schemas.microsoft.com/office/word/2010/wordprocessingGroup" xmlns:w14="http://schemas.microsoft.com/office/word/2010/wordml" xmlns:w="http://schemas.openxmlformats.org/wordprocessingml/2006/main" xmlns:w10="urn:schemas-microsoft-com:office:word" xmlns:wp="http://schemas.openxmlformats.org/drawingml/2006/wordprocessingDrawing" xmlns:wp14="http://schemas.microsoft.com/office/word/2010/wordprocessingDrawing" xmlns:v="urn:schemas-microsoft-com:vml" xmlns:m="http://schemas.openxmlformats.org/officeDocument/2006/math" xmlns:r="http://schemas.openxmlformats.org/officeDocument/2006/relationships" xmlns:o="urn:schemas-microsoft-com:office:office" xmlns:mv="urn:schemas-microsoft-com:mac:vml" xmlns:mc="http://schemas.openxmlformats.org/markup-compatibility/2006" xmlns:mo="http://schemas.microsoft.com/office/mac/office/2008/main" xmlns:wpc="http://schemas.microsoft.com/office/word/2010/wordprocessingCanvas" xmlns="" xmlns:p="http://schemas.openxmlformats.org/presentationml/2006/main" val="0"/>
              </a:ext>
            </a:extLst>
          </a:blip>
          <a:srcRect/>
          <a:stretch>
            <a:fillRect/>
          </a:stretch>
        </p:blipFill>
        <p:spPr bwMode="auto">
          <a:xfrm>
            <a:off x="457199" y="1671433"/>
            <a:ext cx="7791563" cy="491911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Frame 4"/>
          <p:cNvSpPr/>
          <p:nvPr/>
        </p:nvSpPr>
        <p:spPr>
          <a:xfrm>
            <a:off x="2700011" y="2505780"/>
            <a:ext cx="2905945" cy="560654"/>
          </a:xfrm>
          <a:prstGeom prst="fram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Up Arrow 5"/>
          <p:cNvSpPr/>
          <p:nvPr/>
        </p:nvSpPr>
        <p:spPr>
          <a:xfrm>
            <a:off x="3987093" y="3226622"/>
            <a:ext cx="446188" cy="823818"/>
          </a:xfrm>
          <a:prstGeom prst="up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6940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>Similar Web User Interfaces</a:t>
            </a:r>
            <a:br>
              <a:rPr lang="en-US" b="1" dirty="0" smtClean="0"/>
            </a:br>
            <a:r>
              <a:rPr lang="en-US" dirty="0" err="1" smtClean="0"/>
              <a:t>Helios.PL</a:t>
            </a:r>
            <a:r>
              <a:rPr lang="en-US" b="1" dirty="0" smtClean="0"/>
              <a:t/>
            </a:r>
            <a:br>
              <a:rPr lang="en-US" b="1" dirty="0" smtClean="0"/>
            </a:b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65500"/>
            <a:ext cx="8229600" cy="438912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Good Practices</a:t>
            </a:r>
          </a:p>
          <a:p>
            <a:pPr lvl="1"/>
            <a:r>
              <a:rPr lang="en-US" dirty="0" smtClean="0"/>
              <a:t>Process of buying tickets is very linear</a:t>
            </a:r>
          </a:p>
          <a:p>
            <a:pPr lvl="1"/>
            <a:r>
              <a:rPr lang="en-US" dirty="0" smtClean="0"/>
              <a:t>On homepage, all movies are shown as pictures of posters with labels</a:t>
            </a:r>
          </a:p>
          <a:p>
            <a:pPr lvl="1"/>
            <a:r>
              <a:rPr lang="en-US" dirty="0" smtClean="0"/>
              <a:t>Useful search tool</a:t>
            </a:r>
          </a:p>
          <a:p>
            <a:pPr lvl="1"/>
            <a:r>
              <a:rPr lang="en-US" dirty="0" smtClean="0"/>
              <a:t>Tabs on page allow user to look up film by type</a:t>
            </a:r>
          </a:p>
          <a:p>
            <a:pPr lvl="1"/>
            <a:r>
              <a:rPr lang="en-US" dirty="0" smtClean="0"/>
              <a:t>User can easily choose seats, map of cinema room is shown</a:t>
            </a:r>
          </a:p>
          <a:p>
            <a:r>
              <a:rPr lang="en-US" dirty="0" smtClean="0"/>
              <a:t>Bad Practices</a:t>
            </a:r>
          </a:p>
          <a:p>
            <a:pPr lvl="1"/>
            <a:r>
              <a:rPr lang="en-US" dirty="0" smtClean="0"/>
              <a:t>Reserving tickets is confusing unless user is familiar with the process</a:t>
            </a:r>
          </a:p>
          <a:p>
            <a:pPr lvl="1"/>
            <a:r>
              <a:rPr lang="en-US" dirty="0" smtClean="0"/>
              <a:t>Some buttons aren’t easily visible, users must be familiar with the page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6048"/>
            <a:ext cx="8229600" cy="1143000"/>
          </a:xfrm>
        </p:spPr>
        <p:txBody>
          <a:bodyPr/>
          <a:lstStyle/>
          <a:p>
            <a:r>
              <a:rPr lang="en-US" dirty="0" smtClean="0"/>
              <a:t>Simple Homepage</a:t>
            </a:r>
            <a:endParaRPr lang="en-US" dirty="0"/>
          </a:p>
        </p:txBody>
      </p:sp>
      <p:pic>
        <p:nvPicPr>
          <p:cNvPr id="4" name="Obraz 6"/>
          <p:cNvPicPr/>
          <p:nvPr/>
        </p:nvPicPr>
        <p:blipFill>
          <a:blip r:embed="rId3">
            <a:extLst>
              <a:ext uri="{28A0092B-C50C-407E-A947-70E740481C1C}">
                <a14:useLocalDpi xmlns:lc="http://schemas.openxmlformats.org/drawingml/2006/lockedCanvas" xmlns:a14="http://schemas.microsoft.com/office/drawing/2010/main" xmlns:pic="http://schemas.openxmlformats.org/drawingml/2006/picture" xmlns:a="http://schemas.openxmlformats.org/drawingml/2006/main" xmlns:wps="http://schemas.microsoft.com/office/word/2010/wordprocessingShape" xmlns:wne="http://schemas.microsoft.com/office/word/2006/wordml" xmlns:wpi="http://schemas.microsoft.com/office/word/2010/wordprocessingInk" xmlns:wpg="http://schemas.microsoft.com/office/word/2010/wordprocessingGroup" xmlns:w15="http://schemas.microsoft.com/office/word/2012/wordml" xmlns:w14="http://schemas.microsoft.com/office/word/2010/wordml" xmlns:w="http://schemas.openxmlformats.org/wordprocessingml/2006/main" xmlns:w10="urn:schemas-microsoft-com:office:word" xmlns:wp="http://schemas.openxmlformats.org/drawingml/2006/wordprocessingDrawing" xmlns:wp14="http://schemas.microsoft.com/office/word/2010/wordprocessingDrawing" xmlns:v="urn:schemas-microsoft-com:vml" xmlns:m="http://schemas.openxmlformats.org/officeDocument/2006/math" xmlns:r="http://schemas.openxmlformats.org/officeDocument/2006/relationships" xmlns:o="urn:schemas-microsoft-com:office:office" xmlns:mc="http://schemas.openxmlformats.org/markup-compatibility/2006" xmlns:wpc="http://schemas.microsoft.com/office/word/2010/wordprocessingCanvas" xmlns="" xmlns:p="http://schemas.openxmlformats.org/presentationml/2006/main" xmlns:mv="urn:schemas-microsoft-com:mac:vml" val="0"/>
              </a:ext>
            </a:extLst>
          </a:blip>
          <a:stretch>
            <a:fillRect/>
          </a:stretch>
        </p:blipFill>
        <p:spPr>
          <a:xfrm>
            <a:off x="1075428" y="1429048"/>
            <a:ext cx="6910199" cy="517293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low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ＭＳ Ｐ明朝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Flow.thmx</Template>
  <TotalTime>135</TotalTime>
  <Words>508</Words>
  <Application>Microsoft Macintosh PowerPoint</Application>
  <PresentationFormat>On-screen Show (4:3)</PresentationFormat>
  <Paragraphs>60</Paragraphs>
  <Slides>22</Slides>
  <Notes>5</Notes>
  <HiddenSlides>0</HiddenSlides>
  <MMClips>0</MMClips>
  <ScaleCrop>false</ScaleCrop>
  <HeadingPairs>
    <vt:vector size="4" baseType="variant">
      <vt:variant>
        <vt:lpstr>Design Template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Flow</vt:lpstr>
      <vt:lpstr>Presentation of the  Case Study</vt:lpstr>
      <vt:lpstr>Main Objectives</vt:lpstr>
      <vt:lpstr>Profile of Target Audience</vt:lpstr>
      <vt:lpstr>Similar Web User Interface Fandango.com</vt:lpstr>
      <vt:lpstr>Slide 5</vt:lpstr>
      <vt:lpstr>Easy to Use page to see movies</vt:lpstr>
      <vt:lpstr>Simple Buying Process</vt:lpstr>
      <vt:lpstr>         Similar Web User Interfaces Helios.PL </vt:lpstr>
      <vt:lpstr>Simple Homepage</vt:lpstr>
      <vt:lpstr>Easy Page with Movie Info</vt:lpstr>
      <vt:lpstr>             Similar Web User Interfaces Cinema-city.PL </vt:lpstr>
      <vt:lpstr>Useful Search Tips</vt:lpstr>
      <vt:lpstr>Button Obscured by Trailer</vt:lpstr>
      <vt:lpstr>    Unclear that user can buy tickets on this page </vt:lpstr>
      <vt:lpstr>Low-Level Prototypes</vt:lpstr>
      <vt:lpstr>Screenshots of Our Interface</vt:lpstr>
      <vt:lpstr>Slide 17</vt:lpstr>
      <vt:lpstr>Slide 18</vt:lpstr>
      <vt:lpstr>Slide 19</vt:lpstr>
      <vt:lpstr>Slide 20</vt:lpstr>
      <vt:lpstr>Slide 21</vt:lpstr>
      <vt:lpstr>Web Design Patterns Used</vt:lpstr>
    </vt:vector>
  </TitlesOfParts>
  <Company>Lehigh University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of the  Case Study</dc:title>
  <dc:creator>Robert Daitzman</dc:creator>
  <cp:lastModifiedBy>Robert Daitzman</cp:lastModifiedBy>
  <cp:revision>8</cp:revision>
  <dcterms:created xsi:type="dcterms:W3CDTF">2013-12-10T10:30:49Z</dcterms:created>
  <dcterms:modified xsi:type="dcterms:W3CDTF">2013-12-10T10:43:37Z</dcterms:modified>
</cp:coreProperties>
</file>